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7E636233-53D5-4B37-A0F5-9DA982F0919F}">
          <p14:sldIdLst>
            <p14:sldId id="256"/>
            <p14:sldId id="258"/>
            <p14:sldId id="257"/>
            <p14:sldId id="259"/>
            <p14:sldId id="260"/>
            <p14:sldId id="261"/>
            <p14:sldId id="262"/>
            <p14:sldId id="263"/>
            <p14:sldId id="264"/>
          </p14:sldIdLst>
        </p14:section>
        <p14:section name="Abschnitt ohne Titel" id="{00633D1A-38D0-4BCD-99B2-1276FEBDEEEC}">
          <p14:sldIdLst>
            <p14:sldId id="265"/>
            <p14:sldId id="266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0" autoAdjust="0"/>
    <p:restoredTop sz="94660"/>
  </p:normalViewPr>
  <p:slideViewPr>
    <p:cSldViewPr snapToGrid="0">
      <p:cViewPr varScale="1">
        <p:scale>
          <a:sx n="41" d="100"/>
          <a:sy n="41" d="100"/>
        </p:scale>
        <p:origin x="48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r-sozialmarkt.de/" TargetMode="External"/><Relationship Id="rId2" Type="http://schemas.openxmlformats.org/officeDocument/2006/relationships/hyperlink" Target="mailto:schuldner-insolvenzberatung@caritas-augsburg-stadt.de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r-sozialmarkt.de/" TargetMode="External"/><Relationship Id="rId2" Type="http://schemas.openxmlformats.org/officeDocument/2006/relationships/hyperlink" Target="mailto:schuldner-insolvenzberatung@caritas-augsburg-stadt.de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CD6D94-442E-4B09-B57A-D5D3F207D0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9103" y="922789"/>
            <a:ext cx="8124228" cy="1812022"/>
          </a:xfrm>
        </p:spPr>
        <p:txBody>
          <a:bodyPr/>
          <a:lstStyle/>
          <a:p>
            <a:r>
              <a:rPr lang="de-DE" dirty="0"/>
              <a:t>Schulden in Deutschland – was tun?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56DF733-1307-4A58-8D2B-8CEDDF994A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149" y="4758267"/>
            <a:ext cx="6400800" cy="1947333"/>
          </a:xfrm>
        </p:spPr>
        <p:txBody>
          <a:bodyPr>
            <a:normAutofit fontScale="55000" lnSpcReduction="20000"/>
          </a:bodyPr>
          <a:lstStyle/>
          <a:p>
            <a:r>
              <a:rPr lang="de-DE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Caritasverband für die Stadt und den Landkreis Augsburg</a:t>
            </a:r>
            <a:endParaRPr lang="de-D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Depotstraße 5</a:t>
            </a:r>
            <a:endParaRPr lang="de-D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86199 Augsburg</a:t>
            </a:r>
            <a:endParaRPr lang="de-D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Tel.: 0821/57048-0</a:t>
            </a:r>
            <a:endParaRPr lang="de-D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Fax: 0821/57048-40</a:t>
            </a:r>
            <a:endParaRPr lang="de-D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de-DE" sz="22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schuldner-insolvenzberatung@caritas-augsburg-stadt.de</a:t>
            </a:r>
            <a:endParaRPr lang="de-D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Internet: </a:t>
            </a:r>
            <a:r>
              <a:rPr lang="de-DE" sz="22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www.der-sozialmarkt.de</a:t>
            </a:r>
            <a:endParaRPr lang="de-DE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  <p:pic>
        <p:nvPicPr>
          <p:cNvPr id="1026" name="Picture 2" descr="Caritas Logo">
            <a:extLst>
              <a:ext uri="{FF2B5EF4-FFF2-40B4-BE49-F238E27FC236}">
                <a16:creationId xmlns:a16="http://schemas.microsoft.com/office/drawing/2014/main" id="{4A21E0D1-5DBF-4628-83C0-C2CE7C89D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1" y="5512680"/>
            <a:ext cx="4533900" cy="1192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5975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955D31-F951-4C84-AB12-115F854D8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1753" y="361065"/>
            <a:ext cx="8534401" cy="1005069"/>
          </a:xfrm>
        </p:spPr>
        <p:txBody>
          <a:bodyPr/>
          <a:lstStyle/>
          <a:p>
            <a:r>
              <a:rPr lang="de-DE" dirty="0"/>
              <a:t>Exkurs - Zwangsvollstreckung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9A0432C-14F2-4751-8D89-0DBCA6EE0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34501" y="2205285"/>
            <a:ext cx="5081660" cy="3390171"/>
          </a:xfrm>
        </p:spPr>
        <p:txBody>
          <a:bodyPr>
            <a:normAutofit lnSpcReduction="10000"/>
          </a:bodyPr>
          <a:lstStyle/>
          <a:p>
            <a:pPr marL="285750" indent="-285750">
              <a:buFontTx/>
              <a:buChar char="-"/>
            </a:pPr>
            <a:r>
              <a:rPr lang="de-DE" sz="2000" dirty="0"/>
              <a:t>Mahnbescheid</a:t>
            </a:r>
          </a:p>
          <a:p>
            <a:pPr marL="285750" indent="-285750">
              <a:buFontTx/>
              <a:buChar char="-"/>
            </a:pPr>
            <a:endParaRPr lang="de-DE" sz="2000" dirty="0"/>
          </a:p>
          <a:p>
            <a:pPr marL="285750" indent="-285750">
              <a:buFontTx/>
              <a:buChar char="-"/>
            </a:pPr>
            <a:r>
              <a:rPr lang="de-DE" sz="2000" dirty="0"/>
              <a:t>Vollstreckungsbescheid</a:t>
            </a:r>
          </a:p>
          <a:p>
            <a:pPr marL="285750" indent="-285750">
              <a:buFontTx/>
              <a:buChar char="-"/>
            </a:pPr>
            <a:endParaRPr lang="de-DE" sz="2000" dirty="0"/>
          </a:p>
          <a:p>
            <a:pPr marL="285750" indent="-285750">
              <a:buFontTx/>
              <a:buChar char="-"/>
            </a:pPr>
            <a:r>
              <a:rPr lang="de-DE" sz="2000" dirty="0"/>
              <a:t>Rechtskräftiger Titel</a:t>
            </a:r>
          </a:p>
          <a:p>
            <a:pPr marL="285750" indent="-285750">
              <a:buFontTx/>
              <a:buChar char="-"/>
            </a:pPr>
            <a:endParaRPr lang="de-DE" sz="2000" dirty="0"/>
          </a:p>
          <a:p>
            <a:pPr marL="285750" indent="-285750">
              <a:buFontTx/>
              <a:buChar char="-"/>
            </a:pPr>
            <a:r>
              <a:rPr lang="de-DE" sz="2000" dirty="0"/>
              <a:t>Gerichtsvollzieher	</a:t>
            </a:r>
            <a:r>
              <a:rPr lang="de-DE" dirty="0"/>
              <a:t>		</a:t>
            </a:r>
          </a:p>
          <a:p>
            <a:r>
              <a:rPr lang="de-DE" dirty="0"/>
              <a:t>		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F0F12BE-42B4-4B75-81D2-669ECF3A0AA3}"/>
              </a:ext>
            </a:extLst>
          </p:cNvPr>
          <p:cNvSpPr txBox="1"/>
          <p:nvPr/>
        </p:nvSpPr>
        <p:spPr>
          <a:xfrm>
            <a:off x="2827091" y="6127603"/>
            <a:ext cx="5654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ACHTUNG: KEIN GEFÄNGNIS WEGEN SCHULDEN!!!</a:t>
            </a:r>
          </a:p>
        </p:txBody>
      </p:sp>
    </p:spTree>
    <p:extLst>
      <p:ext uri="{BB962C8B-B14F-4D97-AF65-F5344CB8AC3E}">
        <p14:creationId xmlns:p14="http://schemas.microsoft.com/office/powerpoint/2010/main" val="39221675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554D50-0FAA-49FB-B943-821F0CCAC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6451" y="311331"/>
            <a:ext cx="8534401" cy="859200"/>
          </a:xfrm>
        </p:spPr>
        <p:txBody>
          <a:bodyPr/>
          <a:lstStyle/>
          <a:p>
            <a:r>
              <a:rPr lang="de-DE" dirty="0" err="1"/>
              <a:t>beratungsstellen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42F1102-C912-4F1E-9C07-BD76011D7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4973" y="4694484"/>
            <a:ext cx="8882512" cy="1777534"/>
          </a:xfrm>
        </p:spPr>
        <p:txBody>
          <a:bodyPr>
            <a:normAutofit/>
          </a:bodyPr>
          <a:lstStyle/>
          <a:p>
            <a:r>
              <a:rPr lang="de-DE" dirty="0"/>
              <a:t>- Caritas							- Der Paritätische</a:t>
            </a:r>
          </a:p>
          <a:p>
            <a:r>
              <a:rPr lang="de-DE" dirty="0"/>
              <a:t>- Diakonisches Werk					- Verbraucherzentrale Bundesverband</a:t>
            </a:r>
          </a:p>
          <a:p>
            <a:r>
              <a:rPr lang="de-DE" dirty="0"/>
              <a:t>- Deutsches Rotes Kreuz				- Arbeiterwohlfahrt (AWO)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A0EE212-3EF1-47DE-A996-E13C2142CA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4907" y="1433480"/>
            <a:ext cx="3731075" cy="981541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5CCA7806-7874-4B6E-9791-3A66CA0AB8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901" y="1433480"/>
            <a:ext cx="1726746" cy="1208722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77BCA094-245A-4458-AA1A-F2C3B4C712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901" y="3143382"/>
            <a:ext cx="2877910" cy="1208722"/>
          </a:xfrm>
          <a:prstGeom prst="rect">
            <a:avLst/>
          </a:prstGeom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7480C578-CD9B-4A22-A769-ECB49DEDA7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725" y="1596376"/>
            <a:ext cx="4188671" cy="818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111C83A9-09D7-4902-AD78-2FDA4D1A280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46809" y="3273507"/>
            <a:ext cx="2546729" cy="94272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9C62D86F-4F1B-4BA0-A29D-69C864C6E28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86630" y="3143382"/>
            <a:ext cx="2987360" cy="1208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05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FBBED4-6F78-4B59-B752-574C7D756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937" y="308429"/>
            <a:ext cx="9696406" cy="1424577"/>
          </a:xfrm>
        </p:spPr>
        <p:txBody>
          <a:bodyPr/>
          <a:lstStyle/>
          <a:p>
            <a:pPr algn="ctr"/>
            <a:r>
              <a:rPr lang="de-DE" dirty="0"/>
              <a:t>Aufgabenbereiche der öffentliche </a:t>
            </a:r>
            <a:r>
              <a:rPr lang="de-DE" dirty="0" err="1"/>
              <a:t>Schuldnerberatungstellen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57A473E-B768-4637-B72C-07DECD682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0598" y="2070029"/>
            <a:ext cx="9345745" cy="4479542"/>
          </a:xfrm>
        </p:spPr>
        <p:txBody>
          <a:bodyPr>
            <a:normAutofit lnSpcReduction="10000"/>
          </a:bodyPr>
          <a:lstStyle/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/>
              <a:t>Hilfe zur Selbsthilfe</a:t>
            </a:r>
          </a:p>
          <a:p>
            <a:pPr marL="285750" indent="-285750">
              <a:buFontTx/>
              <a:buChar char="-"/>
            </a:pPr>
            <a:r>
              <a:rPr lang="de-DE" dirty="0"/>
              <a:t>Verhandlung mit Gläubigern</a:t>
            </a:r>
          </a:p>
          <a:p>
            <a:pPr marL="285750" indent="-285750">
              <a:buFontTx/>
              <a:buChar char="-"/>
            </a:pPr>
            <a:r>
              <a:rPr lang="de-DE" dirty="0"/>
              <a:t>Insolvenzberatung</a:t>
            </a:r>
          </a:p>
          <a:p>
            <a:pPr marL="285750" indent="-285750">
              <a:buFontTx/>
              <a:buChar char="-"/>
            </a:pPr>
            <a:r>
              <a:rPr lang="de-DE" dirty="0"/>
              <a:t>Bescheinigung für das Pfändungsschutzkonto</a:t>
            </a:r>
          </a:p>
          <a:p>
            <a:pPr marL="285750" indent="-285750">
              <a:buFontTx/>
              <a:buChar char="-"/>
            </a:pPr>
            <a:r>
              <a:rPr lang="de-DE" dirty="0"/>
              <a:t>Stellen Musterbriefe zur Verfügung</a:t>
            </a:r>
          </a:p>
          <a:p>
            <a:pPr marL="285750" indent="-285750">
              <a:buFontTx/>
              <a:buChar char="-"/>
            </a:pPr>
            <a:r>
              <a:rPr lang="de-DE" dirty="0"/>
              <a:t>Infos/Tipps zur Gläubigerrecherche</a:t>
            </a:r>
          </a:p>
          <a:p>
            <a:pPr marL="285750" indent="-285750">
              <a:buFontTx/>
              <a:buChar char="-"/>
            </a:pPr>
            <a:r>
              <a:rPr lang="de-DE" dirty="0"/>
              <a:t>Erstellen eines Schuldenbereinigungsplans</a:t>
            </a:r>
          </a:p>
          <a:p>
            <a:pPr marL="285750" indent="-285750">
              <a:buFontTx/>
              <a:buChar char="-"/>
            </a:pPr>
            <a:r>
              <a:rPr lang="de-DE" dirty="0"/>
              <a:t>Zusammenarbeit mit anderen Beratungsstellen</a:t>
            </a:r>
          </a:p>
          <a:p>
            <a:pPr marL="285750" indent="-285750">
              <a:buFontTx/>
              <a:buChar char="-"/>
            </a:pPr>
            <a:r>
              <a:rPr lang="de-DE" dirty="0"/>
              <a:t>Bei Bedarf Weitervermittlung zu anderen Beratungsstellen</a:t>
            </a:r>
          </a:p>
          <a:p>
            <a:pPr marL="285750" indent="-285750">
              <a:buFontTx/>
              <a:buChar char="-"/>
            </a:pPr>
            <a:r>
              <a:rPr lang="de-DE" dirty="0" err="1"/>
              <a:t>uvm</a:t>
            </a:r>
            <a:r>
              <a:rPr lang="de-DE" dirty="0"/>
              <a:t>.</a:t>
            </a:r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19319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0AAF39-8A8E-4EE7-A5A2-BF6EB2F1E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442" y="2269480"/>
            <a:ext cx="8534401" cy="2166199"/>
          </a:xfrm>
        </p:spPr>
        <p:txBody>
          <a:bodyPr>
            <a:normAutofit/>
          </a:bodyPr>
          <a:lstStyle/>
          <a:p>
            <a:pPr algn="ctr"/>
            <a:r>
              <a:rPr lang="de-DE" sz="6000" b="1" dirty="0"/>
              <a:t>VIELEN DANK FÜR IHRE AUFMERKSAMKEIT</a:t>
            </a:r>
          </a:p>
        </p:txBody>
      </p:sp>
    </p:spTree>
    <p:extLst>
      <p:ext uri="{BB962C8B-B14F-4D97-AF65-F5344CB8AC3E}">
        <p14:creationId xmlns:p14="http://schemas.microsoft.com/office/powerpoint/2010/main" val="18225240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589C03-AEC3-42CB-A5D1-5AF55E63F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676" y="359949"/>
            <a:ext cx="8534400" cy="1507067"/>
          </a:xfrm>
        </p:spPr>
        <p:txBody>
          <a:bodyPr/>
          <a:lstStyle/>
          <a:p>
            <a:r>
              <a:rPr lang="de-DE" dirty="0"/>
              <a:t>Vorstellung Referentinnen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98AB6D-65DB-479F-96FE-551C2A2633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8261" y="1409350"/>
            <a:ext cx="4600852" cy="2466364"/>
          </a:xfrm>
        </p:spPr>
        <p:txBody>
          <a:bodyPr>
            <a:normAutofit/>
          </a:bodyPr>
          <a:lstStyle/>
          <a:p>
            <a:r>
              <a:rPr lang="de-DE" b="1" dirty="0"/>
              <a:t>Eva Meinzer</a:t>
            </a:r>
            <a:r>
              <a:rPr lang="de-DE" dirty="0"/>
              <a:t>	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Schuldner- und Insolvenzberatung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Soziale Arbeit, B.A.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62870D1-3F95-4AC6-81CE-AA4E21B627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6756" y="1867016"/>
            <a:ext cx="4934479" cy="1407973"/>
          </a:xfrm>
        </p:spPr>
        <p:txBody>
          <a:bodyPr>
            <a:normAutofit/>
          </a:bodyPr>
          <a:lstStyle/>
          <a:p>
            <a:r>
              <a:rPr lang="de-DE" b="1" dirty="0"/>
              <a:t>Caroline Krüger</a:t>
            </a:r>
          </a:p>
          <a:p>
            <a:pPr marL="0" indent="0">
              <a:buNone/>
            </a:pPr>
            <a:r>
              <a:rPr lang="de-DE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Schuldner- und Insolvenzberatung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Soziale Arbeit, B.A.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436FC530-0D04-45BB-B356-2DF8AF259065}"/>
              </a:ext>
            </a:extLst>
          </p:cNvPr>
          <p:cNvSpPr txBox="1"/>
          <p:nvPr/>
        </p:nvSpPr>
        <p:spPr>
          <a:xfrm>
            <a:off x="2554094" y="3875714"/>
            <a:ext cx="5310938" cy="2677656"/>
          </a:xfrm>
          <a:prstGeom prst="rect">
            <a:avLst/>
          </a:prstGeom>
          <a:gradFill>
            <a:gsLst>
              <a:gs pos="0">
                <a:schemeClr val="bg2">
                  <a:lumMod val="20000"/>
                  <a:lumOff val="80000"/>
                </a:schemeClr>
              </a:gs>
              <a:gs pos="73000">
                <a:schemeClr val="accent1">
                  <a:lumMod val="45000"/>
                  <a:lumOff val="55000"/>
                </a:schemeClr>
              </a:gs>
              <a:gs pos="65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softEdge rad="12700"/>
          </a:effectLst>
        </p:spPr>
        <p:txBody>
          <a:bodyPr wrap="square">
            <a:spAutoFit/>
          </a:bodyPr>
          <a:lstStyle/>
          <a:p>
            <a:r>
              <a:rPr lang="de-DE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Caritasverband für die Stadt und den Landkreis Augsburg</a:t>
            </a:r>
            <a:endParaRPr lang="de-DE" sz="1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Depotstraße 5</a:t>
            </a:r>
            <a:endParaRPr lang="de-DE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86199 Augsburg</a:t>
            </a:r>
            <a:endParaRPr lang="de-DE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Tel.: 0821/57048-0</a:t>
            </a:r>
            <a:endParaRPr lang="de-DE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Fax: 0821/57048-40</a:t>
            </a:r>
            <a:endParaRPr lang="de-DE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de-DE" sz="14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schuldner-insolvenzberatung@caritas-augsburg-stadt.de</a:t>
            </a:r>
            <a:endParaRPr lang="de-DE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Internet: </a:t>
            </a:r>
            <a:r>
              <a:rPr lang="de-DE" sz="14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www.der-sozialmarkt.de</a:t>
            </a:r>
            <a:endParaRPr lang="de-DE" sz="1400" u="sng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1400" u="sng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aritas Logo">
            <a:extLst>
              <a:ext uri="{FF2B5EF4-FFF2-40B4-BE49-F238E27FC236}">
                <a16:creationId xmlns:a16="http://schemas.microsoft.com/office/drawing/2014/main" id="{81B91A4D-3C93-43C5-AD7F-68E7CD136A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476" y="5398987"/>
            <a:ext cx="3733107" cy="982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51861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ED72EB-31E3-49F4-914B-D5E121BC3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4946" y="435447"/>
            <a:ext cx="3271452" cy="1259129"/>
          </a:xfrm>
        </p:spPr>
        <p:txBody>
          <a:bodyPr/>
          <a:lstStyle/>
          <a:p>
            <a:r>
              <a:rPr lang="de-DE" dirty="0"/>
              <a:t>Themen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03C3792-32AD-4B16-9DE0-E77C2E9E94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3736" y="1590675"/>
            <a:ext cx="4937655" cy="31209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3200" dirty="0"/>
              <a:t>Prävention:</a:t>
            </a:r>
          </a:p>
          <a:p>
            <a:pPr marL="0" indent="0">
              <a:buNone/>
            </a:pPr>
            <a:endParaRPr lang="de-DE" sz="1000" dirty="0"/>
          </a:p>
          <a:p>
            <a:r>
              <a:rPr lang="de-DE" dirty="0"/>
              <a:t>(Handy-) Verträge</a:t>
            </a:r>
          </a:p>
          <a:p>
            <a:r>
              <a:rPr lang="de-DE" dirty="0"/>
              <a:t>Beispielfall</a:t>
            </a:r>
          </a:p>
          <a:p>
            <a:r>
              <a:rPr lang="de-DE" dirty="0"/>
              <a:t>Finanzen organisieren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54080E7-FAEF-44A6-BC1C-99D97F09EF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91973" y="2197914"/>
            <a:ext cx="5483449" cy="29252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sz="3200" dirty="0"/>
              <a:t>Schulden – erste Schritte:</a:t>
            </a:r>
          </a:p>
          <a:p>
            <a:pPr marL="0" indent="0">
              <a:buNone/>
            </a:pPr>
            <a:endParaRPr lang="de-DE" sz="1100" dirty="0"/>
          </a:p>
          <a:p>
            <a:r>
              <a:rPr lang="de-DE" dirty="0"/>
              <a:t>Übersicht verschaffen</a:t>
            </a:r>
          </a:p>
          <a:p>
            <a:r>
              <a:rPr lang="de-DE" dirty="0"/>
              <a:t>Verhandlung mit Gläubiger</a:t>
            </a:r>
          </a:p>
          <a:p>
            <a:r>
              <a:rPr lang="de-DE" dirty="0"/>
              <a:t>Bank</a:t>
            </a:r>
          </a:p>
          <a:p>
            <a:r>
              <a:rPr lang="de-DE" dirty="0"/>
              <a:t>Zwangsvollstreckung</a:t>
            </a:r>
          </a:p>
          <a:p>
            <a:r>
              <a:rPr lang="de-DE" dirty="0"/>
              <a:t>Beratungsstellen</a:t>
            </a:r>
          </a:p>
        </p:txBody>
      </p:sp>
    </p:spTree>
    <p:extLst>
      <p:ext uri="{BB962C8B-B14F-4D97-AF65-F5344CB8AC3E}">
        <p14:creationId xmlns:p14="http://schemas.microsoft.com/office/powerpoint/2010/main" val="29388691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8F6DDF-BAA0-4322-AEC7-FA040735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2187" y="229657"/>
            <a:ext cx="4859338" cy="1507067"/>
          </a:xfrm>
        </p:spPr>
        <p:txBody>
          <a:bodyPr/>
          <a:lstStyle/>
          <a:p>
            <a:r>
              <a:rPr lang="de-DE" dirty="0"/>
              <a:t>(Handy-) Verträge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13FC7E-F2BC-4DE8-BBFF-0ACB91E7A5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67934" y="1976438"/>
            <a:ext cx="5218642" cy="1000125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/>
              <a:t>Vorsicht beim Vertragsabschluss!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B34CEB5-0531-4CD5-A6D1-1825213A99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00261" y="2628901"/>
            <a:ext cx="4934479" cy="3615266"/>
          </a:xfrm>
        </p:spPr>
        <p:txBody>
          <a:bodyPr/>
          <a:lstStyle/>
          <a:p>
            <a:pPr marL="0" indent="0">
              <a:buNone/>
            </a:pPr>
            <a:r>
              <a:rPr lang="de-DE" sz="2400" b="1" dirty="0"/>
              <a:t>Konsequenzen:</a:t>
            </a:r>
          </a:p>
          <a:p>
            <a:r>
              <a:rPr lang="de-DE" dirty="0"/>
              <a:t>Schufa-Eintrag</a:t>
            </a:r>
          </a:p>
          <a:p>
            <a:r>
              <a:rPr lang="de-DE" dirty="0"/>
              <a:t>strafrechtliche Probleme bei Weiterverkäufe von Geräten</a:t>
            </a:r>
          </a:p>
          <a:p>
            <a:r>
              <a:rPr lang="de-DE" dirty="0"/>
              <a:t>Dauerhafte vertragliche Verpflichtung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9E3413C-B6B7-4CA9-91E2-02FD62316F8C}"/>
              </a:ext>
            </a:extLst>
          </p:cNvPr>
          <p:cNvSpPr txBox="1"/>
          <p:nvPr/>
        </p:nvSpPr>
        <p:spPr>
          <a:xfrm>
            <a:off x="695325" y="4700885"/>
            <a:ext cx="25431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KEINE LÖSUNG </a:t>
            </a:r>
          </a:p>
          <a:p>
            <a:r>
              <a:rPr lang="de-DE" b="1" dirty="0"/>
              <a:t>FÜR SCHNELLES </a:t>
            </a:r>
          </a:p>
          <a:p>
            <a:r>
              <a:rPr lang="de-DE" b="1" dirty="0"/>
              <a:t>GELD!</a:t>
            </a:r>
          </a:p>
        </p:txBody>
      </p:sp>
      <p:sp>
        <p:nvSpPr>
          <p:cNvPr id="6" name="Gewitterblitz 5">
            <a:extLst>
              <a:ext uri="{FF2B5EF4-FFF2-40B4-BE49-F238E27FC236}">
                <a16:creationId xmlns:a16="http://schemas.microsoft.com/office/drawing/2014/main" id="{C095DAEE-2F31-4125-8F6E-1DE78424EDA7}"/>
              </a:ext>
            </a:extLst>
          </p:cNvPr>
          <p:cNvSpPr/>
          <p:nvPr/>
        </p:nvSpPr>
        <p:spPr>
          <a:xfrm flipH="1">
            <a:off x="2457052" y="4593580"/>
            <a:ext cx="781448" cy="1137940"/>
          </a:xfrm>
          <a:prstGeom prst="lightningBol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57294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F9F7B39A-1391-4D7A-8964-D7C4CF10C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7562" y="1209675"/>
            <a:ext cx="6019800" cy="1143000"/>
          </a:xfrm>
        </p:spPr>
        <p:txBody>
          <a:bodyPr>
            <a:normAutofit/>
          </a:bodyPr>
          <a:lstStyle/>
          <a:p>
            <a:r>
              <a:rPr lang="de-DE" sz="3200" dirty="0"/>
              <a:t>David – der </a:t>
            </a:r>
            <a:r>
              <a:rPr lang="de-DE" sz="3200" dirty="0" err="1"/>
              <a:t>FrisEUr</a:t>
            </a:r>
            <a:endParaRPr lang="de-DE" sz="3200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9BC5E6F9-03E8-4248-8A29-2D015644177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e-DE" dirty="0"/>
              <a:t>23 Jahre</a:t>
            </a:r>
          </a:p>
          <a:p>
            <a:r>
              <a:rPr lang="de-DE" dirty="0"/>
              <a:t>Ausbildung als Friseur abgeschlossen</a:t>
            </a:r>
          </a:p>
          <a:p>
            <a:r>
              <a:rPr lang="de-DE" dirty="0"/>
              <a:t>Lebt alleine</a:t>
            </a:r>
          </a:p>
          <a:p>
            <a:r>
              <a:rPr lang="de-DE" dirty="0"/>
              <a:t>Freundin aber nicht verheiratet</a:t>
            </a:r>
          </a:p>
          <a:p>
            <a:r>
              <a:rPr lang="de-DE" dirty="0"/>
              <a:t>Keine Kinder</a:t>
            </a:r>
          </a:p>
        </p:txBody>
      </p:sp>
      <p:pic>
        <p:nvPicPr>
          <p:cNvPr id="2" name="Bildplatzhalter 1">
            <a:extLst>
              <a:ext uri="{FF2B5EF4-FFF2-40B4-BE49-F238E27FC236}">
                <a16:creationId xmlns:a16="http://schemas.microsoft.com/office/drawing/2014/main" id="{BF0DEDE9-2112-49C0-B4C4-53919B97709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6030" r="26030"/>
          <a:stretch>
            <a:fillRect/>
          </a:stretch>
        </p:blipFill>
        <p:spPr>
          <a:xfrm>
            <a:off x="788987" y="952500"/>
            <a:ext cx="3451858" cy="481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1256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BB6857E7-F436-4D85-ADAF-645AB30FE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436" y="158750"/>
            <a:ext cx="7648067" cy="1024098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/>
              <a:t>David - Der Friseur</a:t>
            </a:r>
            <a:br>
              <a:rPr lang="de-DE" dirty="0"/>
            </a:br>
            <a:r>
              <a:rPr lang="de-DE" dirty="0"/>
              <a:t>1300 € netto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6F48F718-7884-410F-9B97-FF774EBE5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7211" y="1759257"/>
            <a:ext cx="2931442" cy="185655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de-DE" dirty="0"/>
              <a:t>Wohnen: 500 € (warm)</a:t>
            </a:r>
          </a:p>
          <a:p>
            <a:pPr>
              <a:spcBef>
                <a:spcPts val="0"/>
              </a:spcBef>
            </a:pPr>
            <a:r>
              <a:rPr lang="de-DE" dirty="0"/>
              <a:t>Strom: 30 €</a:t>
            </a:r>
          </a:p>
          <a:p>
            <a:pPr>
              <a:spcBef>
                <a:spcPts val="0"/>
              </a:spcBef>
            </a:pPr>
            <a:r>
              <a:rPr lang="de-DE" dirty="0"/>
              <a:t>Internet: 40 €</a:t>
            </a:r>
          </a:p>
          <a:p>
            <a:pPr>
              <a:spcBef>
                <a:spcPts val="0"/>
              </a:spcBef>
            </a:pPr>
            <a:r>
              <a:rPr lang="de-DE" dirty="0"/>
              <a:t>______________________</a:t>
            </a:r>
          </a:p>
          <a:p>
            <a:pPr>
              <a:spcBef>
                <a:spcPts val="0"/>
              </a:spcBef>
            </a:pPr>
            <a:r>
              <a:rPr lang="de-DE" b="1" dirty="0"/>
              <a:t>570 € - Fixkosten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F77CD698-0DEE-4255-B971-F6433669433B}"/>
              </a:ext>
            </a:extLst>
          </p:cNvPr>
          <p:cNvSpPr txBox="1"/>
          <p:nvPr/>
        </p:nvSpPr>
        <p:spPr>
          <a:xfrm>
            <a:off x="3679527" y="1920677"/>
            <a:ext cx="4100308" cy="190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Fitness: 25 € </a:t>
            </a:r>
          </a:p>
          <a:p>
            <a:r>
              <a:rPr lang="de-DE" dirty="0"/>
              <a:t>Handy: 40 €(Handy) + 40 €(Vertag) </a:t>
            </a:r>
          </a:p>
          <a:p>
            <a:r>
              <a:rPr lang="de-DE" dirty="0"/>
              <a:t>Essen: 200 €</a:t>
            </a:r>
          </a:p>
          <a:p>
            <a:pPr>
              <a:spcBef>
                <a:spcPts val="600"/>
              </a:spcBef>
            </a:pPr>
            <a:r>
              <a:rPr lang="de-DE" dirty="0"/>
              <a:t>______________________</a:t>
            </a:r>
          </a:p>
          <a:p>
            <a:pPr>
              <a:spcBef>
                <a:spcPts val="600"/>
              </a:spcBef>
            </a:pPr>
            <a:r>
              <a:rPr lang="de-DE" b="1" dirty="0"/>
              <a:t>305 €</a:t>
            </a:r>
            <a:r>
              <a:rPr lang="de-DE" dirty="0"/>
              <a:t> </a:t>
            </a:r>
            <a:r>
              <a:rPr lang="de-DE" b="1" dirty="0"/>
              <a:t>- (Luxus)Fixkosten</a:t>
            </a:r>
          </a:p>
          <a:p>
            <a:endParaRPr lang="de-DE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50B498C-6C49-463A-AF88-DAEC0F5D3F52}"/>
              </a:ext>
            </a:extLst>
          </p:cNvPr>
          <p:cNvSpPr txBox="1"/>
          <p:nvPr/>
        </p:nvSpPr>
        <p:spPr>
          <a:xfrm>
            <a:off x="7840910" y="1182848"/>
            <a:ext cx="3920456" cy="23852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u="sng" dirty="0"/>
              <a:t>Einmalige Anschaffungen</a:t>
            </a:r>
          </a:p>
          <a:p>
            <a:r>
              <a:rPr lang="de-DE" u="sng" dirty="0"/>
              <a:t>- Finanzierungen:</a:t>
            </a:r>
          </a:p>
          <a:p>
            <a:endParaRPr lang="de-DE" dirty="0"/>
          </a:p>
          <a:p>
            <a:r>
              <a:rPr lang="de-DE" dirty="0"/>
              <a:t>Möbel: 800 € á 50 € mtl.</a:t>
            </a:r>
          </a:p>
          <a:p>
            <a:r>
              <a:rPr lang="de-DE" dirty="0"/>
              <a:t>Fernseher: 1200 € á 70 € </a:t>
            </a:r>
            <a:r>
              <a:rPr lang="de-DE" dirty="0" err="1"/>
              <a:t>mtl</a:t>
            </a:r>
            <a:endParaRPr lang="de-DE" dirty="0"/>
          </a:p>
          <a:p>
            <a:r>
              <a:rPr lang="de-DE" dirty="0"/>
              <a:t>Onlinebestellung: 300 € á 30 </a:t>
            </a:r>
            <a:r>
              <a:rPr lang="de-DE" dirty="0" err="1"/>
              <a:t>mtl</a:t>
            </a:r>
            <a:r>
              <a:rPr lang="de-DE" dirty="0"/>
              <a:t> €</a:t>
            </a:r>
          </a:p>
          <a:p>
            <a:r>
              <a:rPr lang="de-DE" dirty="0"/>
              <a:t>______________________</a:t>
            </a:r>
          </a:p>
          <a:p>
            <a:pPr>
              <a:spcBef>
                <a:spcPts val="600"/>
              </a:spcBef>
            </a:pPr>
            <a:r>
              <a:rPr lang="de-DE" b="1" dirty="0"/>
              <a:t>2300 € - 150 € mtl. 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C7EDA40-9887-42F4-95F8-692F4CFE1497}"/>
              </a:ext>
            </a:extLst>
          </p:cNvPr>
          <p:cNvSpPr txBox="1"/>
          <p:nvPr/>
        </p:nvSpPr>
        <p:spPr>
          <a:xfrm>
            <a:off x="2116822" y="4430719"/>
            <a:ext cx="722571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Gesamte monatliche Belastung: </a:t>
            </a:r>
            <a:r>
              <a:rPr lang="de-DE" sz="2400" b="1" dirty="0"/>
              <a:t>875 €</a:t>
            </a:r>
          </a:p>
          <a:p>
            <a:r>
              <a:rPr lang="de-DE" sz="2400" dirty="0"/>
              <a:t>+ Raten für </a:t>
            </a:r>
            <a:r>
              <a:rPr lang="de-DE" sz="2400" dirty="0" err="1"/>
              <a:t>einm</a:t>
            </a:r>
            <a:r>
              <a:rPr lang="de-DE" sz="2400" dirty="0"/>
              <a:t>. Anschaffungen: </a:t>
            </a:r>
            <a:r>
              <a:rPr lang="de-DE" sz="2400" b="1" dirty="0"/>
              <a:t>150 €</a:t>
            </a:r>
          </a:p>
          <a:p>
            <a:r>
              <a:rPr lang="de-DE" dirty="0"/>
              <a:t>________________________</a:t>
            </a:r>
          </a:p>
          <a:p>
            <a:r>
              <a:rPr lang="de-DE" sz="3200" b="1" dirty="0"/>
              <a:t>1025 €</a:t>
            </a:r>
          </a:p>
        </p:txBody>
      </p:sp>
    </p:spTree>
    <p:extLst>
      <p:ext uri="{BB962C8B-B14F-4D97-AF65-F5344CB8AC3E}">
        <p14:creationId xmlns:p14="http://schemas.microsoft.com/office/powerpoint/2010/main" val="37459380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11" grpId="0"/>
      <p:bldP spid="13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7B77C1-C9D8-43E5-9C6E-D4088A381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375920"/>
            <a:ext cx="10903131" cy="749300"/>
          </a:xfrm>
        </p:spPr>
        <p:txBody>
          <a:bodyPr/>
          <a:lstStyle/>
          <a:p>
            <a:r>
              <a:rPr lang="de-DE" dirty="0"/>
              <a:t>David – Der Friseur in Kurzarbeit: 780 € netto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180BF4-6293-45B7-96CF-915479465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74875" y="2142432"/>
            <a:ext cx="4906690" cy="1521460"/>
          </a:xfrm>
        </p:spPr>
        <p:txBody>
          <a:bodyPr>
            <a:normAutofit fontScale="92500" lnSpcReduction="20000"/>
          </a:bodyPr>
          <a:lstStyle/>
          <a:p>
            <a:r>
              <a:rPr lang="de-DE" dirty="0"/>
              <a:t>780 € Einnahme -</a:t>
            </a:r>
          </a:p>
          <a:p>
            <a:r>
              <a:rPr lang="de-DE" dirty="0"/>
              <a:t>1025 € monatliche Ausgaben </a:t>
            </a:r>
          </a:p>
          <a:p>
            <a:r>
              <a:rPr lang="de-DE" dirty="0"/>
              <a:t>____________________________________</a:t>
            </a:r>
          </a:p>
          <a:p>
            <a:r>
              <a:rPr lang="de-DE" sz="2800" b="1" dirty="0"/>
              <a:t>- 245 € monatlich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8A517AC-F571-45A1-AFFD-C45004484E23}"/>
              </a:ext>
            </a:extLst>
          </p:cNvPr>
          <p:cNvSpPr txBox="1"/>
          <p:nvPr/>
        </p:nvSpPr>
        <p:spPr>
          <a:xfrm>
            <a:off x="1180771" y="4995275"/>
            <a:ext cx="706560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800" i="1" dirty="0"/>
              <a:t>Nach 6 Monaten Kurzarbeit - Was nun?</a:t>
            </a:r>
          </a:p>
        </p:txBody>
      </p:sp>
      <p:sp>
        <p:nvSpPr>
          <p:cNvPr id="4" name="Gewitterblitz 3">
            <a:extLst>
              <a:ext uri="{FF2B5EF4-FFF2-40B4-BE49-F238E27FC236}">
                <a16:creationId xmlns:a16="http://schemas.microsoft.com/office/drawing/2014/main" id="{478FC1D7-2460-48C4-8719-735778D78730}"/>
              </a:ext>
            </a:extLst>
          </p:cNvPr>
          <p:cNvSpPr/>
          <p:nvPr/>
        </p:nvSpPr>
        <p:spPr>
          <a:xfrm>
            <a:off x="2617365" y="2979823"/>
            <a:ext cx="578841" cy="749299"/>
          </a:xfrm>
          <a:prstGeom prst="lightningBol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07263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8791ED-365D-44B4-BDB0-B0D7A31B6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3045" y="400595"/>
            <a:ext cx="8534401" cy="787354"/>
          </a:xfrm>
        </p:spPr>
        <p:txBody>
          <a:bodyPr/>
          <a:lstStyle/>
          <a:p>
            <a:r>
              <a:rPr lang="de-DE" dirty="0"/>
              <a:t>David organisiert seine Finanzen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63E27ED-7611-4779-A133-F52B91E3D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8191" y="2144645"/>
            <a:ext cx="8534400" cy="2201091"/>
          </a:xfrm>
        </p:spPr>
        <p:txBody>
          <a:bodyPr>
            <a:no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Haushaltsbuch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Post sortieren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Briefe an Gläubiger Schreiben (Stundungsbitte) </a:t>
            </a:r>
          </a:p>
          <a:p>
            <a:pPr>
              <a:lnSpc>
                <a:spcPct val="150000"/>
              </a:lnSpc>
            </a:pPr>
            <a:r>
              <a:rPr lang="de-DE" sz="2000" dirty="0"/>
              <a:t>	Muster : </a:t>
            </a:r>
          </a:p>
        </p:txBody>
      </p:sp>
    </p:spTree>
    <p:extLst>
      <p:ext uri="{BB962C8B-B14F-4D97-AF65-F5344CB8AC3E}">
        <p14:creationId xmlns:p14="http://schemas.microsoft.com/office/powerpoint/2010/main" val="33030104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467396-23A9-4AE2-A61D-03CEAEC64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1651" y="434000"/>
            <a:ext cx="8534401" cy="859200"/>
          </a:xfrm>
        </p:spPr>
        <p:txBody>
          <a:bodyPr/>
          <a:lstStyle/>
          <a:p>
            <a:r>
              <a:rPr lang="de-DE" dirty="0"/>
              <a:t>David geht zur </a:t>
            </a:r>
            <a:r>
              <a:rPr lang="de-DE" dirty="0" err="1"/>
              <a:t>BAnk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3327EEC-A99C-4EC1-AAF1-B06DD21DAE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30612" y="2123216"/>
            <a:ext cx="6730776" cy="2122155"/>
          </a:xfrm>
        </p:spPr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P-Konto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Bürgerkonto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Einzugsermächtigungen kündigen (Muster)</a:t>
            </a:r>
          </a:p>
        </p:txBody>
      </p:sp>
    </p:spTree>
    <p:extLst>
      <p:ext uri="{BB962C8B-B14F-4D97-AF65-F5344CB8AC3E}">
        <p14:creationId xmlns:p14="http://schemas.microsoft.com/office/powerpoint/2010/main" val="4760887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egment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438</Words>
  <Application>Microsoft Office PowerPoint</Application>
  <PresentationFormat>Breitbild</PresentationFormat>
  <Paragraphs>118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Segment</vt:lpstr>
      <vt:lpstr>Schulden in Deutschland – was tun?</vt:lpstr>
      <vt:lpstr>Vorstellung Referentinnen</vt:lpstr>
      <vt:lpstr>Themen</vt:lpstr>
      <vt:lpstr>(Handy-) Verträge</vt:lpstr>
      <vt:lpstr>David – der FrisEUr</vt:lpstr>
      <vt:lpstr>David - Der Friseur 1300 € netto</vt:lpstr>
      <vt:lpstr>David – Der Friseur in Kurzarbeit: 780 € netto</vt:lpstr>
      <vt:lpstr>David organisiert seine Finanzen</vt:lpstr>
      <vt:lpstr>David geht zur BAnk</vt:lpstr>
      <vt:lpstr>Exkurs - Zwangsvollstreckung</vt:lpstr>
      <vt:lpstr>beratungsstellen</vt:lpstr>
      <vt:lpstr>Aufgabenbereiche der öffentliche Schuldnerberatungstellen</vt:lpstr>
      <vt:lpstr>VIELEN DANK FÜR IHRE AUFMERKSAMKEIT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Schulden in Deutschland – was tun?</dc:title>
  <dc:creator>Krueger, Caroline</dc:creator>
  <cp:lastModifiedBy>Anne Güller-Frey</cp:lastModifiedBy>
  <cp:revision>36</cp:revision>
  <dcterms:created xsi:type="dcterms:W3CDTF">2021-07-01T08:49:01Z</dcterms:created>
  <dcterms:modified xsi:type="dcterms:W3CDTF">2021-07-26T13:12:54Z</dcterms:modified>
</cp:coreProperties>
</file>